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09" r:id="rId3"/>
    <p:sldId id="265" r:id="rId4"/>
    <p:sldId id="266" r:id="rId5"/>
    <p:sldId id="282" r:id="rId6"/>
    <p:sldId id="283" r:id="rId7"/>
    <p:sldId id="304" r:id="rId8"/>
    <p:sldId id="259" r:id="rId9"/>
    <p:sldId id="260" r:id="rId10"/>
    <p:sldId id="26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12" r:id="rId25"/>
    <p:sldId id="267" r:id="rId26"/>
    <p:sldId id="305" r:id="rId27"/>
    <p:sldId id="306" r:id="rId28"/>
    <p:sldId id="307" r:id="rId29"/>
    <p:sldId id="308" r:id="rId30"/>
    <p:sldId id="284" r:id="rId31"/>
    <p:sldId id="270" r:id="rId32"/>
    <p:sldId id="257" r:id="rId33"/>
    <p:sldId id="311" r:id="rId34"/>
    <p:sldId id="288" r:id="rId35"/>
    <p:sldId id="303" r:id="rId36"/>
    <p:sldId id="28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Kincaid" initials="CK" lastIdx="4" clrIdx="0">
    <p:extLst>
      <p:ext uri="{19B8F6BF-5375-455C-9EA6-DF929625EA0E}">
        <p15:presenceInfo xmlns:p15="http://schemas.microsoft.com/office/powerpoint/2012/main" userId="S::ckincaid@stanford.edu::9bb481be-f5cd-4192-8307-b5bf7f025a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98"/>
    <p:restoredTop sz="94243"/>
  </p:normalViewPr>
  <p:slideViewPr>
    <p:cSldViewPr snapToGrid="0" snapToObjects="1">
      <p:cViewPr varScale="1">
        <p:scale>
          <a:sx n="119" d="100"/>
          <a:sy n="119" d="100"/>
        </p:scale>
        <p:origin x="240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88F15-B677-844B-8A00-EA74D671531E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41F3-5E1B-ED4C-88B4-241932C3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MouseEvento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use a </a:t>
            </a:r>
            <a:r>
              <a:rPr lang="es-ES_tradnl" dirty="0" err="1"/>
              <a:t>square</a:t>
            </a:r>
            <a:r>
              <a:rPr lang="es-ES_tradnl" dirty="0"/>
              <a:t> to </a:t>
            </a:r>
            <a:r>
              <a:rPr lang="es-ES_tradnl" dirty="0" err="1"/>
              <a:t>track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mouse. TP: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know</a:t>
            </a:r>
            <a:r>
              <a:rPr lang="es-ES_tradnl" dirty="0"/>
              <a:t> so </a:t>
            </a:r>
            <a:r>
              <a:rPr lang="es-ES_tradnl" dirty="0" err="1"/>
              <a:t>far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high-level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r>
              <a:rPr lang="es-ES_tradnl" dirty="0"/>
              <a:t>? </a:t>
            </a:r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square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in response to mouse moved </a:t>
            </a:r>
            <a:r>
              <a:rPr lang="es-ES_tradnl" dirty="0" err="1"/>
              <a:t>event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do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? Mouse moved </a:t>
            </a:r>
            <a:r>
              <a:rPr lang="es-ES_tradnl" dirty="0" err="1"/>
              <a:t>method</a:t>
            </a:r>
            <a:r>
              <a:rPr lang="es-ES_tradnl" dirty="0"/>
              <a:t>: -&gt;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lots</a:t>
            </a:r>
            <a:r>
              <a:rPr lang="es-ES_tradnl" dirty="0"/>
              <a:t> of </a:t>
            </a:r>
            <a:r>
              <a:rPr lang="es-ES_tradnl" dirty="0" err="1"/>
              <a:t>squares</a:t>
            </a:r>
            <a:r>
              <a:rPr lang="es-ES_tradnl" dirty="0"/>
              <a:t>. Run -&gt; no Access to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mouse moved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31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want</a:t>
            </a:r>
            <a:r>
              <a:rPr lang="es-ES_tradnl" dirty="0"/>
              <a:t> to use a </a:t>
            </a:r>
            <a:r>
              <a:rPr lang="es-ES_tradnl" dirty="0" err="1"/>
              <a:t>square</a:t>
            </a:r>
            <a:r>
              <a:rPr lang="es-ES_tradnl" dirty="0"/>
              <a:t> to </a:t>
            </a:r>
            <a:r>
              <a:rPr lang="es-ES_tradnl" dirty="0" err="1"/>
              <a:t>track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mouse. TP: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know</a:t>
            </a:r>
            <a:r>
              <a:rPr lang="es-ES_tradnl" dirty="0"/>
              <a:t> so </a:t>
            </a:r>
            <a:r>
              <a:rPr lang="es-ES_tradnl" dirty="0" err="1"/>
              <a:t>far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high-level</a:t>
            </a:r>
            <a:r>
              <a:rPr lang="es-ES_tradnl" dirty="0"/>
              <a:t> </a:t>
            </a:r>
            <a:r>
              <a:rPr lang="es-ES_tradnl" dirty="0" err="1"/>
              <a:t>tasks</a:t>
            </a:r>
            <a:r>
              <a:rPr lang="es-ES_tradnl" dirty="0"/>
              <a:t>? </a:t>
            </a:r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square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in response to mouse moved </a:t>
            </a:r>
            <a:r>
              <a:rPr lang="es-ES_tradnl" dirty="0" err="1"/>
              <a:t>event</a:t>
            </a:r>
            <a:r>
              <a:rPr lang="es-ES_tradnl" dirty="0"/>
              <a:t>.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where</a:t>
            </a:r>
            <a:r>
              <a:rPr lang="es-ES_tradnl" dirty="0"/>
              <a:t> do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? Mouse moved </a:t>
            </a:r>
            <a:r>
              <a:rPr lang="es-ES_tradnl" dirty="0" err="1"/>
              <a:t>method</a:t>
            </a:r>
            <a:r>
              <a:rPr lang="es-ES_tradnl" dirty="0"/>
              <a:t>: -&gt;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lots</a:t>
            </a:r>
            <a:r>
              <a:rPr lang="es-ES_tradnl" dirty="0"/>
              <a:t> of </a:t>
            </a:r>
            <a:r>
              <a:rPr lang="es-ES_tradnl" dirty="0" err="1"/>
              <a:t>squares</a:t>
            </a:r>
            <a:r>
              <a:rPr lang="es-ES_tradnl" dirty="0"/>
              <a:t>. Run -&gt; no Access to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square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mouse moved </a:t>
            </a:r>
            <a:r>
              <a:rPr lang="es-ES_tradnl" dirty="0" err="1"/>
              <a:t>method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941F3-5E1B-ED4C-88B4-241932C396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MouseEvento</a:t>
            </a:r>
            <a:r>
              <a:rPr lang="en-US" dirty="0">
                <a:latin typeface="Times New Roman" charset="0"/>
              </a:rPr>
              <a:t> is the </a:t>
            </a:r>
            <a:r>
              <a:rPr lang="en-US" i="1" dirty="0">
                <a:latin typeface="Times New Roman" charset="0"/>
              </a:rPr>
              <a:t>only </a:t>
            </a:r>
            <a:r>
              <a:rPr lang="en-US" i="0" dirty="0">
                <a:latin typeface="Times New Roman" charset="0"/>
              </a:rPr>
              <a:t>parameter to these methods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49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6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6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6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1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8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4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2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D6C8C-1BE3-0543-97F0-5019730C302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73FC-51DB-E141-96A3-1D995C6FC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3.wdp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4.wdp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756" y="-1"/>
            <a:ext cx="11150833" cy="700272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Perforador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87D23-5F05-1845-BDAB-5613754A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9" y="925260"/>
            <a:ext cx="7387761" cy="5007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90" y="3996220"/>
            <a:ext cx="2443345" cy="2443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460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Ahora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bailando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niños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770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Normal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8145" y="1129479"/>
            <a:ext cx="3846099" cy="5728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8135" y="941805"/>
            <a:ext cx="174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</p:spTree>
    <p:extLst>
      <p:ext uri="{BB962C8B-B14F-4D97-AF65-F5344CB8AC3E}">
        <p14:creationId xmlns:p14="http://schemas.microsoft.com/office/powerpoint/2010/main" val="282134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personajes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55878" y="2184729"/>
            <a:ext cx="5776441" cy="3249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520" y="1835273"/>
            <a:ext cx="3048000" cy="4813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6520" y="987515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14063" y="987516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66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empieza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68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417007" y="1835273"/>
            <a:ext cx="7578749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6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Adicionar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MouseListener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685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637" y="6233174"/>
            <a:ext cx="4608954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/>
                <a:cs typeface="Courier"/>
              </a:rPr>
              <a:t>agregarMouseListeners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8981-48CA-D64D-8EE7-0DC792780DCC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14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corre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normalmente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7" y="1835273"/>
            <a:ext cx="3661417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21B13-D7CA-9D40-929D-BDDB94A66C8D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58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Mouse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Clickeado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E78EE-BA4E-EB49-BB76-DB841FA9520F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9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mouseClickeado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98B4B-E5DA-E640-B12B-053B727CDA1F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0225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84746-8615-D34B-827D-447164BD04AE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82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Dónde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977F8-DE43-434C-A5B6-DEC851DF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0849"/>
            <a:ext cx="9144000" cy="53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Sigue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suyo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98021-6C0A-6E48-9A2B-84958A03B07E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914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Mouse 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movió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6300" y="1625846"/>
            <a:ext cx="1199866" cy="1329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0DFC9-B094-2941-97A3-268A2C0AF4CD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867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Llama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mouseClickeado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390006" y="1625846"/>
            <a:ext cx="3932756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AAC51-3E8B-B645-8BA8-65C48875C0E9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53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termina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,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run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continúa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680" y="3058620"/>
            <a:ext cx="4278425" cy="2406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2051" y="1174291"/>
            <a:ext cx="3846099" cy="572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39" y="986617"/>
            <a:ext cx="174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run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304" y="958015"/>
            <a:ext cx="211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MouseListener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750" y="1835273"/>
            <a:ext cx="3048000" cy="4813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17008" y="1835273"/>
            <a:ext cx="3564060" cy="502272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0D1B3-C89D-1F43-AB1E-B1DCC2B9E481}"/>
              </a:ext>
            </a:extLst>
          </p:cNvPr>
          <p:cNvSpPr txBox="1"/>
          <p:nvPr/>
        </p:nvSpPr>
        <p:spPr>
          <a:xfrm>
            <a:off x="2920097" y="986617"/>
            <a:ext cx="328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mouseClickeado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058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94108" y="1433728"/>
            <a:ext cx="3632337" cy="36323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Seguimiento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Mouse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914" y="3164670"/>
            <a:ext cx="1901395" cy="19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Dónde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vive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casilla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5E37E-B220-CE45-BD84-0805505C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1790700"/>
            <a:ext cx="6565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4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Las variables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salen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únicamente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cuando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termina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Si una variable se define por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fuera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código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bloque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más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interno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programa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!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Estas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variables se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llaman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71537" y="5729789"/>
            <a:ext cx="8058063" cy="158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038" marR="0" lvl="0" indent="-1730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*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un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significado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especial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programas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con multiples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archivos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. Por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ahora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saber que son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visibles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para 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los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y que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su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línea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inicialización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es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ejecutada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antes de run.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6E474-100F-B14D-913E-8D10827F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176665"/>
            <a:ext cx="5784112" cy="23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Muchas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veces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necesitas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atributos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para pasar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información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entre el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run y los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métodos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eventos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del mouse!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Atributos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+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91DBC-0DE0-9747-BF31-E510099F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213640"/>
            <a:ext cx="85852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113" marR="0" lvl="0" indent="-111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Objetos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un valor especial que se llama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, lo que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quiere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decir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que la variable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no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tiene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ningún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valor.</a:t>
            </a:r>
            <a:endParaRPr lang="en-US" sz="2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81BC0-336C-854C-ACCB-336D6529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051050"/>
            <a:ext cx="7569200" cy="275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150D2-E225-5E4B-821B-33064AA8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4806950"/>
            <a:ext cx="5143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9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darElementoEn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(x, y);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darElementoEn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(x, y)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SObjeto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coordenadas</a:t>
            </a:r>
            <a:r>
              <a:rPr lang="en-US" dirty="0"/>
              <a:t> (x, y). </a:t>
            </a:r>
            <a:r>
              <a:rPr lang="en-US" dirty="0" err="1"/>
              <a:t>Devuelve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no hay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coordenadas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34A9A-3F90-7648-A812-A0A83EB7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3878263"/>
            <a:ext cx="605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Estampando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75226-4986-A84B-A2DD-FF4011923915}"/>
              </a:ext>
            </a:extLst>
          </p:cNvPr>
          <p:cNvGrpSpPr/>
          <p:nvPr/>
        </p:nvGrpSpPr>
        <p:grpSpPr>
          <a:xfrm>
            <a:off x="0" y="611230"/>
            <a:ext cx="9144000" cy="6246770"/>
            <a:chOff x="0" y="611230"/>
            <a:chExt cx="9144000" cy="62467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74A7BF-731A-6D46-8992-3B8618716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230"/>
              <a:ext cx="9144000" cy="62467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AFC08E-4E4D-5249-A1DC-DFB5F46D3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81" y="1804581"/>
              <a:ext cx="614326" cy="61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66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737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Estampando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2946D1-2043-0F40-AC3E-41F60DF3AC53}"/>
              </a:ext>
            </a:extLst>
          </p:cNvPr>
          <p:cNvGrpSpPr/>
          <p:nvPr/>
        </p:nvGrpSpPr>
        <p:grpSpPr>
          <a:xfrm>
            <a:off x="0" y="611230"/>
            <a:ext cx="9144000" cy="6246770"/>
            <a:chOff x="0" y="611230"/>
            <a:chExt cx="9144000" cy="62467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C5F5CD-321F-624C-AD8B-C0CA31A2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11230"/>
              <a:ext cx="9144000" cy="62467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81B1C3-CA4C-8E4D-9BF1-8B7906BD1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981" y="1804581"/>
              <a:ext cx="614326" cy="61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3292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042" y="1124910"/>
            <a:ext cx="8998910" cy="5060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Comandos</a:t>
            </a:r>
            <a:endParaRPr lang="en-US" dirty="0"/>
          </a:p>
          <a:p>
            <a:r>
              <a:rPr lang="en-US" dirty="0" err="1">
                <a:latin typeface="Courier"/>
                <a:cs typeface="Courier"/>
              </a:rPr>
              <a:t>agregarMouseListeners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darElementoEn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i="1" dirty="0">
                <a:latin typeface="Courier"/>
                <a:cs typeface="Courier"/>
              </a:rPr>
              <a:t>y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/>
              <a:t>Nuevas</a:t>
            </a:r>
            <a:r>
              <a:rPr lang="en-US" dirty="0"/>
              <a:t> Ideas</a:t>
            </a:r>
          </a:p>
          <a:p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listener</a:t>
            </a:r>
          </a:p>
          <a:p>
            <a:r>
              <a:rPr lang="en-US" dirty="0" err="1"/>
              <a:t>Atributos</a:t>
            </a:r>
            <a:endParaRPr lang="en-US" dirty="0"/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null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Nuevos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Conceptos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2856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mouseClickeado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mousePulsado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mouseSoltado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mouseMovido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mouseArrastrado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le da </a:t>
              </a:r>
              <a:r>
                <a:rPr lang="en-US" sz="2000" dirty="0" err="1">
                  <a:latin typeface="Times New Roman" charset="0"/>
                </a:rPr>
                <a:t>clic</a:t>
              </a:r>
              <a:r>
                <a:rPr lang="en-US" sz="20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</a:t>
              </a:r>
              <a:r>
                <a:rPr lang="en-US" sz="2000" dirty="0" err="1">
                  <a:latin typeface="Times New Roman" charset="0"/>
                </a:rPr>
                <a:t>está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presionado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es </a:t>
              </a:r>
              <a:r>
                <a:rPr lang="en-US" sz="2000" dirty="0" err="1">
                  <a:latin typeface="Times New Roman" charset="0"/>
                </a:rPr>
                <a:t>soltado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mouse se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con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endParaRPr lang="en-US" sz="2000" dirty="0">
                <a:latin typeface="Times New Roman" charset="0"/>
              </a:endParaRPr>
            </a:p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presionado</a:t>
              </a:r>
              <a:r>
                <a:rPr lang="en-US" sz="20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MouseEvento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2970737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04800" y="2518514"/>
            <a:ext cx="3048000" cy="9985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 dirty="0" err="1"/>
              <a:t>teclaPulsada</a:t>
            </a:r>
            <a:r>
              <a:rPr lang="en-US" sz="2400" b="1" dirty="0"/>
              <a:t>(</a:t>
            </a:r>
            <a:r>
              <a:rPr lang="en-US" sz="600" i="1" dirty="0">
                <a:latin typeface="Times New Roman" charset="0"/>
              </a:rPr>
              <a:t> </a:t>
            </a:r>
            <a:r>
              <a:rPr lang="en-US" sz="2400" i="1" dirty="0">
                <a:latin typeface="Times New Roman" charset="0"/>
              </a:rPr>
              <a:t>e</a:t>
            </a:r>
            <a:r>
              <a:rPr lang="en-US" sz="2400" b="1" dirty="0"/>
              <a:t>)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04800" y="3517050"/>
            <a:ext cx="30480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 dirty="0" err="1"/>
              <a:t>teclaSoltada</a:t>
            </a:r>
            <a:r>
              <a:rPr lang="en-US" sz="2400" b="1" dirty="0"/>
              <a:t>(</a:t>
            </a:r>
            <a:r>
              <a:rPr lang="en-US" sz="600" i="1" dirty="0">
                <a:latin typeface="Times New Roman" charset="0"/>
              </a:rPr>
              <a:t> </a:t>
            </a:r>
            <a:r>
              <a:rPr lang="en-US" sz="2400" i="1" dirty="0">
                <a:latin typeface="Times New Roman" charset="0"/>
              </a:rPr>
              <a:t>e</a:t>
            </a:r>
            <a:r>
              <a:rPr lang="en-US" sz="2400" b="1" dirty="0"/>
              <a:t>)</a:t>
            </a:r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304800" y="4470342"/>
            <a:ext cx="30480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2400" b="1" dirty="0" err="1"/>
              <a:t>teclaEspichada</a:t>
            </a:r>
            <a:r>
              <a:rPr lang="en-US" sz="2400" b="1" dirty="0"/>
              <a:t>(</a:t>
            </a:r>
            <a:r>
              <a:rPr lang="en-US" sz="2400" i="1" dirty="0">
                <a:latin typeface="Times New Roman" charset="0"/>
              </a:rPr>
              <a:t>e</a:t>
            </a:r>
            <a:r>
              <a:rPr lang="en-US" sz="2400" b="1" dirty="0"/>
              <a:t>)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352800" y="2518514"/>
            <a:ext cx="5410200" cy="99853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 dirty="0" err="1">
                <a:latin typeface="Times New Roman" charset="0"/>
              </a:rPr>
              <a:t>Llamado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cuando</a:t>
            </a:r>
            <a:r>
              <a:rPr lang="en-US" sz="2400" dirty="0">
                <a:latin typeface="Times New Roman" charset="0"/>
              </a:rPr>
              <a:t> el </a:t>
            </a:r>
            <a:r>
              <a:rPr lang="en-US" sz="2400" dirty="0" err="1">
                <a:latin typeface="Times New Roman" charset="0"/>
              </a:rPr>
              <a:t>usuario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pulsa</a:t>
            </a:r>
            <a:r>
              <a:rPr lang="en-US" sz="2400" dirty="0">
                <a:latin typeface="Times New Roman" charset="0"/>
              </a:rPr>
              <a:t> una </a:t>
            </a:r>
            <a:r>
              <a:rPr lang="en-US" sz="2400" dirty="0" err="1">
                <a:latin typeface="Times New Roman" charset="0"/>
              </a:rPr>
              <a:t>tecla</a:t>
            </a:r>
            <a:endParaRPr lang="en-US" sz="2400" dirty="0">
              <a:latin typeface="Times New Roman" charset="0"/>
            </a:endParaRPr>
          </a:p>
          <a:p>
            <a:pPr>
              <a:lnSpc>
                <a:spcPct val="85000"/>
              </a:lnSpc>
            </a:pPr>
            <a:r>
              <a:rPr lang="en-US" sz="2400" dirty="0" err="1">
                <a:latin typeface="Times New Roman" charset="0"/>
              </a:rPr>
              <a:t>cualquiera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3352800" y="3517050"/>
            <a:ext cx="54102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 dirty="0" err="1">
                <a:latin typeface="Times New Roman" charset="0"/>
              </a:rPr>
              <a:t>Llamado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cuando</a:t>
            </a:r>
            <a:r>
              <a:rPr lang="en-US" sz="2400" dirty="0">
                <a:latin typeface="Times New Roman" charset="0"/>
              </a:rPr>
              <a:t> el </a:t>
            </a:r>
            <a:r>
              <a:rPr lang="en-US" sz="2400" dirty="0" err="1">
                <a:latin typeface="Times New Roman" charset="0"/>
              </a:rPr>
              <a:t>usuario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suelta</a:t>
            </a:r>
            <a:r>
              <a:rPr lang="en-US" sz="2400" dirty="0">
                <a:latin typeface="Times New Roman" charset="0"/>
              </a:rPr>
              <a:t> una </a:t>
            </a:r>
            <a:r>
              <a:rPr lang="en-US" sz="2400" dirty="0" err="1">
                <a:latin typeface="Times New Roman" charset="0"/>
              </a:rPr>
              <a:t>tecla</a:t>
            </a:r>
            <a:endParaRPr lang="en-US" sz="2400" dirty="0">
              <a:latin typeface="Times New Roman" charset="0"/>
            </a:endParaRPr>
          </a:p>
          <a:p>
            <a:pPr>
              <a:lnSpc>
                <a:spcPct val="85000"/>
              </a:lnSpc>
            </a:pPr>
            <a:r>
              <a:rPr lang="en-US" sz="2400" dirty="0" err="1">
                <a:latin typeface="Times New Roman" charset="0"/>
              </a:rPr>
              <a:t>después</a:t>
            </a:r>
            <a:r>
              <a:rPr lang="en-US" sz="2400" dirty="0">
                <a:latin typeface="Times New Roman" charset="0"/>
              </a:rPr>
              <a:t> de </a:t>
            </a:r>
            <a:r>
              <a:rPr lang="en-US" sz="2400" dirty="0" err="1">
                <a:latin typeface="Times New Roman" charset="0"/>
              </a:rPr>
              <a:t>pulsarla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3352800" y="4470342"/>
            <a:ext cx="5410200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</a:pPr>
            <a:r>
              <a:rPr lang="en-US" sz="2400" dirty="0" err="1">
                <a:latin typeface="Times New Roman" charset="0"/>
              </a:rPr>
              <a:t>Llamado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cuando</a:t>
            </a:r>
            <a:r>
              <a:rPr lang="en-US" sz="2400" dirty="0">
                <a:latin typeface="Times New Roman" charset="0"/>
              </a:rPr>
              <a:t> el </a:t>
            </a:r>
            <a:r>
              <a:rPr lang="en-US" sz="2400" dirty="0" err="1">
                <a:latin typeface="Times New Roman" charset="0"/>
              </a:rPr>
              <a:t>usuario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pulsa</a:t>
            </a:r>
            <a:r>
              <a:rPr lang="en-US" sz="2400" dirty="0">
                <a:latin typeface="Times New Roman" charset="0"/>
              </a:rPr>
              <a:t> y </a:t>
            </a:r>
            <a:r>
              <a:rPr lang="en-US" sz="2400" dirty="0" err="1">
                <a:latin typeface="Times New Roman" charset="0"/>
              </a:rPr>
              <a:t>suelta</a:t>
            </a:r>
            <a:endParaRPr lang="en-US" sz="2400" dirty="0">
              <a:latin typeface="Times New Roman" charset="0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latin typeface="Times New Roman" charset="0"/>
              </a:rPr>
              <a:t>una </a:t>
            </a:r>
            <a:r>
              <a:rPr lang="en-US" sz="2400" dirty="0" err="1">
                <a:latin typeface="Times New Roman" charset="0"/>
              </a:rPr>
              <a:t>tecla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5130" name="Rectangle 15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5131" name="Text Box 18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teclado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60D972FD-3624-A247-988E-3FC007A81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KeyEvent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cuál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tecla</a:t>
            </a:r>
            <a:r>
              <a:rPr lang="en-US" sz="2800" dirty="0">
                <a:latin typeface="Times New Roman" charset="0"/>
              </a:rPr>
              <a:t> es </a:t>
            </a:r>
            <a:r>
              <a:rPr lang="en-US" sz="2800" dirty="0" err="1">
                <a:latin typeface="Times New Roman" charset="0"/>
              </a:rPr>
              <a:t>pulsada</a:t>
            </a:r>
            <a:endParaRPr lang="en-US" sz="28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61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Haciendo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Pistas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431"/>
            <a:ext cx="9144000" cy="5950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904" r="8985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8875" y="1362270"/>
            <a:ext cx="695606" cy="6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8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110"/>
          <a:stretch/>
        </p:blipFill>
        <p:spPr>
          <a:xfrm>
            <a:off x="0" y="747848"/>
            <a:ext cx="9144000" cy="5836589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362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15"/>
            <a:ext cx="9144000" cy="596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015"/>
            <a:ext cx="9144000" cy="600437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Atrápame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si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puedes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032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adelante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nosotros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mismos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50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9CDE5"/>
                </a:solidFill>
              </a:rPr>
              <a:t>Source: The Hobbit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Vamos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empezar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por 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inicio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138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Objetivos</a:t>
            </a:r>
            <a:r>
              <a:rPr lang="en-US" sz="4600" dirty="0">
                <a:latin typeface="Calibri"/>
                <a:cs typeface="Calibri"/>
              </a:rPr>
              <a:t> de </a:t>
            </a:r>
            <a:r>
              <a:rPr lang="en-US" sz="4600" dirty="0" err="1">
                <a:latin typeface="Calibri"/>
                <a:cs typeface="Calibri"/>
              </a:rPr>
              <a:t>aprendizaje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Escribir</a:t>
            </a:r>
            <a:r>
              <a:rPr lang="en-US" sz="2400" dirty="0">
                <a:latin typeface="Chalkboard"/>
                <a:cs typeface="Chalkboard"/>
              </a:rPr>
              <a:t> un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r>
              <a:rPr lang="en-US" sz="2400" dirty="0">
                <a:latin typeface="Chalkboard"/>
                <a:cs typeface="Chalkboard"/>
              </a:rPr>
              <a:t> que </a:t>
            </a:r>
            <a:r>
              <a:rPr lang="en-US" sz="2400" dirty="0" err="1">
                <a:latin typeface="Chalkboard"/>
                <a:cs typeface="Chalkboard"/>
              </a:rPr>
              <a:t>puede</a:t>
            </a:r>
            <a:r>
              <a:rPr lang="en-US" sz="2400" dirty="0">
                <a:latin typeface="Chalkboard"/>
                <a:cs typeface="Chalkboard"/>
              </a:rPr>
              <a:t> responder a los </a:t>
            </a:r>
            <a:r>
              <a:rPr lang="en-US" sz="2400" dirty="0" err="1">
                <a:latin typeface="Chalkboard"/>
                <a:cs typeface="Chalkboard"/>
              </a:rPr>
              <a:t>eventos</a:t>
            </a:r>
            <a:r>
              <a:rPr lang="en-US" sz="2400" dirty="0">
                <a:latin typeface="Chalkboard"/>
                <a:cs typeface="Chalkboard"/>
              </a:rPr>
              <a:t> del mouse (</a:t>
            </a:r>
            <a:r>
              <a:rPr lang="en-US" sz="2400" dirty="0" err="1">
                <a:latin typeface="Chalkboard"/>
                <a:cs typeface="Chalkboard"/>
              </a:rPr>
              <a:t>ratón</a:t>
            </a:r>
            <a:r>
              <a:rPr lang="en-US" sz="2400" dirty="0">
                <a:latin typeface="Chalkboard"/>
                <a:cs typeface="Chalkboard"/>
              </a:rPr>
              <a:t>)</a:t>
            </a:r>
          </a:p>
          <a:p>
            <a:pPr marL="457200" indent="-457200" algn="ctr">
              <a:buAutoNum type="arabicPeriod"/>
            </a:pPr>
            <a:r>
              <a:rPr lang="en-US" sz="2400" dirty="0" err="1">
                <a:latin typeface="Chalkboard"/>
                <a:cs typeface="Chalkboard"/>
              </a:rPr>
              <a:t>Utilizar</a:t>
            </a:r>
            <a:r>
              <a:rPr lang="en-US" sz="2400" dirty="0">
                <a:latin typeface="Chalkboard"/>
                <a:cs typeface="Chalkboard"/>
              </a:rPr>
              <a:t> una variable </a:t>
            </a:r>
            <a:r>
              <a:rPr lang="en-US" sz="2400" dirty="0" err="1">
                <a:latin typeface="Chalkboard"/>
                <a:cs typeface="Chalkboard"/>
              </a:rPr>
              <a:t>atributo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en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tu</a:t>
            </a: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err="1">
                <a:latin typeface="Chalkboard"/>
                <a:cs typeface="Chalkboard"/>
              </a:rPr>
              <a:t>programa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974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482600" y="1161054"/>
            <a:ext cx="81280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los </a:t>
            </a:r>
            <a:r>
              <a:rPr lang="en-US" sz="2800" dirty="0" err="1">
                <a:latin typeface="Calibri"/>
                <a:cs typeface="Calibri"/>
              </a:rPr>
              <a:t>usuarios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interactúan</a:t>
            </a:r>
            <a:r>
              <a:rPr lang="en-US" sz="2800" dirty="0">
                <a:latin typeface="Calibri"/>
                <a:cs typeface="Calibri"/>
              </a:rPr>
              <a:t> con el </a:t>
            </a:r>
            <a:r>
              <a:rPr lang="en-US" sz="2800" dirty="0" err="1">
                <a:latin typeface="Calibri"/>
                <a:cs typeface="Calibri"/>
              </a:rPr>
              <a:t>computador</a:t>
            </a:r>
            <a:r>
              <a:rPr lang="en-US" sz="2800" dirty="0">
                <a:latin typeface="Calibri"/>
                <a:cs typeface="Calibri"/>
              </a:rPr>
              <a:t>, </a:t>
            </a:r>
            <a:r>
              <a:rPr lang="en-US" sz="2800" dirty="0" err="1">
                <a:latin typeface="Calibri"/>
                <a:cs typeface="Calibri"/>
              </a:rPr>
              <a:t>generan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(e.g., mover/</a:t>
            </a:r>
            <a:r>
              <a:rPr lang="en-US" sz="2800" dirty="0" err="1">
                <a:latin typeface="Calibri"/>
                <a:cs typeface="Calibri"/>
              </a:rPr>
              <a:t>hacer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clic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en</a:t>
            </a:r>
            <a:r>
              <a:rPr lang="en-US" sz="2800" dirty="0">
                <a:latin typeface="Calibri"/>
                <a:cs typeface="Calibri"/>
              </a:rPr>
              <a:t> el mouse).</a:t>
            </a:r>
            <a:endParaRPr lang="en-US" sz="2400" b="1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 err="1">
                <a:latin typeface="Calibri"/>
                <a:cs typeface="Calibri"/>
              </a:rPr>
              <a:t>Puede</a:t>
            </a:r>
            <a:r>
              <a:rPr lang="en-US" sz="2800" dirty="0">
                <a:latin typeface="Calibri"/>
                <a:cs typeface="Calibri"/>
              </a:rPr>
              <a:t> responder a </a:t>
            </a:r>
            <a:r>
              <a:rPr lang="en-US" sz="2800" dirty="0" err="1">
                <a:latin typeface="Calibri"/>
                <a:cs typeface="Calibri"/>
              </a:rPr>
              <a:t>eventos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si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tienen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métodos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b="1" u="sng" dirty="0">
                <a:latin typeface="Calibri"/>
                <a:cs typeface="Calibri"/>
              </a:rPr>
              <a:t>listeners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correspondientes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r>
              <a:rPr lang="en-US" sz="2400" b="1" dirty="0">
                <a:latin typeface="Calibri"/>
                <a:cs typeface="Calibri"/>
              </a:rPr>
              <a:t>			</a:t>
            </a:r>
            <a:r>
              <a:rPr lang="en-US" sz="2400" b="1" dirty="0" err="1">
                <a:latin typeface="Courier"/>
                <a:cs typeface="Courier"/>
              </a:rPr>
              <a:t>agregarMouseListeners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742950" lvl="1" indent="-285750">
              <a:lnSpc>
                <a:spcPct val="85000"/>
              </a:lnSpc>
              <a:spcAft>
                <a:spcPct val="30000"/>
              </a:spcAft>
              <a:buSzPct val="100000"/>
            </a:pPr>
            <a:endParaRPr lang="en-US" sz="2800" dirty="0">
              <a:latin typeface="Calibri"/>
              <a:cs typeface="Calibri"/>
            </a:endParaRPr>
          </a:p>
          <a:p>
            <a:pPr marL="342900" indent="-342900">
              <a:lnSpc>
                <a:spcPct val="85000"/>
              </a:lnSpc>
              <a:spcAft>
                <a:spcPct val="30000"/>
              </a:spcAft>
              <a:buSzPct val="100000"/>
              <a:buFontTx/>
              <a:buChar char="•"/>
            </a:pPr>
            <a:r>
              <a:rPr lang="en-US" sz="2800" dirty="0">
                <a:latin typeface="Calibri"/>
                <a:cs typeface="Calibri"/>
              </a:rPr>
              <a:t>Listeners </a:t>
            </a:r>
            <a:r>
              <a:rPr lang="en-US" sz="2800" dirty="0" err="1">
                <a:latin typeface="Calibri"/>
                <a:cs typeface="Calibri"/>
              </a:rPr>
              <a:t>toman</a:t>
            </a:r>
            <a:r>
              <a:rPr lang="en-US" sz="2800" dirty="0">
                <a:latin typeface="Calibri"/>
                <a:cs typeface="Calibri"/>
              </a:rPr>
              <a:t> el control del </a:t>
            </a:r>
            <a:r>
              <a:rPr lang="en-US" sz="2800" dirty="0" err="1">
                <a:latin typeface="Calibri"/>
                <a:cs typeface="Calibri"/>
              </a:rPr>
              <a:t>programa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cuando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sucede</a:t>
            </a:r>
            <a:r>
              <a:rPr lang="en-US" sz="2800" dirty="0">
                <a:latin typeface="Calibri"/>
                <a:cs typeface="Calibri"/>
              </a:rPr>
              <a:t> un </a:t>
            </a:r>
            <a:r>
              <a:rPr lang="en-US" sz="2800" dirty="0" err="1">
                <a:latin typeface="Calibri"/>
                <a:cs typeface="Calibri"/>
              </a:rPr>
              <a:t>evento</a:t>
            </a:r>
            <a:r>
              <a:rPr lang="en-US" sz="2800" dirty="0">
                <a:latin typeface="Calibri"/>
                <a:cs typeface="Calibri"/>
              </a:rPr>
              <a:t>.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Listener</a:t>
            </a:r>
          </a:p>
        </p:txBody>
      </p:sp>
    </p:spTree>
    <p:extLst>
      <p:ext uri="{BB962C8B-B14F-4D97-AF65-F5344CB8AC3E}">
        <p14:creationId xmlns:p14="http://schemas.microsoft.com/office/powerpoint/2010/main" val="277582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28600" y="2613495"/>
            <a:ext cx="8610600" cy="2362200"/>
            <a:chOff x="96" y="1872"/>
            <a:chExt cx="5424" cy="1488"/>
          </a:xfrm>
        </p:grpSpPr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96" y="1872"/>
              <a:ext cx="2016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mouseClickeado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96" y="2131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mousePulsado</a:t>
              </a:r>
              <a:r>
                <a:rPr lang="en-US" sz="2400" b="1" dirty="0"/>
                <a:t>(</a:t>
              </a:r>
              <a:r>
                <a:rPr lang="en-US" sz="600" i="1" dirty="0">
                  <a:latin typeface="Times New Roman" charset="0"/>
                </a:rPr>
                <a:t> 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5" name="Rectangle 8"/>
            <p:cNvSpPr>
              <a:spLocks noChangeArrowheads="1"/>
            </p:cNvSpPr>
            <p:nvPr/>
          </p:nvSpPr>
          <p:spPr bwMode="auto">
            <a:xfrm>
              <a:off x="96" y="2389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mouseSoltado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6" name="Rectangle 9"/>
            <p:cNvSpPr>
              <a:spLocks noChangeArrowheads="1"/>
            </p:cNvSpPr>
            <p:nvPr/>
          </p:nvSpPr>
          <p:spPr bwMode="auto">
            <a:xfrm>
              <a:off x="96" y="2647"/>
              <a:ext cx="2016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mouseMovido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7" name="Rectangle 10"/>
            <p:cNvSpPr>
              <a:spLocks noChangeArrowheads="1"/>
            </p:cNvSpPr>
            <p:nvPr/>
          </p:nvSpPr>
          <p:spPr bwMode="auto">
            <a:xfrm>
              <a:off x="96" y="2903"/>
              <a:ext cx="2016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2400" b="1" dirty="0" err="1"/>
                <a:t>mouseArrastrado</a:t>
              </a:r>
              <a:r>
                <a:rPr lang="en-US" sz="2400" b="1" dirty="0"/>
                <a:t>(</a:t>
              </a:r>
              <a:r>
                <a:rPr lang="en-US" sz="2400" i="1" dirty="0">
                  <a:latin typeface="Times New Roman" charset="0"/>
                </a:rPr>
                <a:t>e</a:t>
              </a:r>
              <a:r>
                <a:rPr lang="en-US" sz="2400" b="1" dirty="0"/>
                <a:t>)</a:t>
              </a:r>
            </a:p>
          </p:txBody>
        </p:sp>
        <p:sp>
          <p:nvSpPr>
            <p:cNvPr id="410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3408" cy="26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le da </a:t>
              </a:r>
              <a:r>
                <a:rPr lang="en-US" sz="2000" dirty="0" err="1">
                  <a:latin typeface="Times New Roman" charset="0"/>
                </a:rPr>
                <a:t>clic</a:t>
              </a:r>
              <a:r>
                <a:rPr lang="en-US" sz="2000" dirty="0">
                  <a:latin typeface="Times New Roman" charset="0"/>
                </a:rPr>
                <a:t> al mouse</a:t>
              </a:r>
            </a:p>
          </p:txBody>
        </p:sp>
        <p:sp>
          <p:nvSpPr>
            <p:cNvPr id="4109" name="Rectangle 13"/>
            <p:cNvSpPr>
              <a:spLocks noChangeArrowheads="1"/>
            </p:cNvSpPr>
            <p:nvPr/>
          </p:nvSpPr>
          <p:spPr bwMode="auto">
            <a:xfrm>
              <a:off x="2112" y="2131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</a:t>
              </a:r>
              <a:r>
                <a:rPr lang="en-US" sz="2000" dirty="0" err="1">
                  <a:latin typeface="Times New Roman" charset="0"/>
                </a:rPr>
                <a:t>está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presionado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/>
          </p:nvSpPr>
          <p:spPr bwMode="auto">
            <a:xfrm>
              <a:off x="2112" y="2389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r>
                <a:rPr lang="en-US" sz="2000" dirty="0">
                  <a:latin typeface="Times New Roman" charset="0"/>
                </a:rPr>
                <a:t> del mouse es </a:t>
              </a:r>
              <a:r>
                <a:rPr lang="en-US" sz="2000" dirty="0" err="1">
                  <a:latin typeface="Times New Roman" charset="0"/>
                </a:rPr>
                <a:t>soltado</a:t>
              </a:r>
              <a:endParaRPr lang="en-US" sz="2000" dirty="0">
                <a:latin typeface="Times New Roman" charset="0"/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/>
          </p:nvSpPr>
          <p:spPr bwMode="auto">
            <a:xfrm>
              <a:off x="2112" y="2647"/>
              <a:ext cx="3408" cy="2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</a:t>
              </a:r>
              <a:r>
                <a:rPr lang="en-US" sz="2000" dirty="0" err="1">
                  <a:latin typeface="Times New Roman" charset="0"/>
                </a:rPr>
                <a:t>usuario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el mouse</a:t>
              </a:r>
            </a:p>
          </p:txBody>
        </p:sp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2112" y="2903"/>
              <a:ext cx="3408" cy="4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Llamado</a:t>
              </a:r>
              <a:r>
                <a:rPr lang="en-US" sz="2000" dirty="0">
                  <a:latin typeface="Times New Roman" charset="0"/>
                </a:rPr>
                <a:t> </a:t>
              </a:r>
              <a:r>
                <a:rPr lang="en-US" sz="2000" dirty="0" err="1">
                  <a:latin typeface="Times New Roman" charset="0"/>
                </a:rPr>
                <a:t>cuando</a:t>
              </a:r>
              <a:r>
                <a:rPr lang="en-US" sz="2000" dirty="0">
                  <a:latin typeface="Times New Roman" charset="0"/>
                </a:rPr>
                <a:t> el mouse se </a:t>
              </a:r>
              <a:r>
                <a:rPr lang="en-US" sz="2000" dirty="0" err="1">
                  <a:latin typeface="Times New Roman" charset="0"/>
                </a:rPr>
                <a:t>mueve</a:t>
              </a:r>
              <a:r>
                <a:rPr lang="en-US" sz="2000" dirty="0">
                  <a:latin typeface="Times New Roman" charset="0"/>
                </a:rPr>
                <a:t> con el </a:t>
              </a:r>
              <a:r>
                <a:rPr lang="en-US" sz="2000" dirty="0" err="1">
                  <a:latin typeface="Times New Roman" charset="0"/>
                </a:rPr>
                <a:t>botón</a:t>
              </a:r>
              <a:endParaRPr lang="en-US" sz="2000" dirty="0">
                <a:latin typeface="Times New Roman" charset="0"/>
              </a:endParaRPr>
            </a:p>
            <a:p>
              <a:pPr>
                <a:lnSpc>
                  <a:spcPct val="85000"/>
                </a:lnSpc>
              </a:pPr>
              <a:r>
                <a:rPr lang="en-US" sz="2000" dirty="0" err="1">
                  <a:latin typeface="Times New Roman" charset="0"/>
                </a:rPr>
                <a:t>presionado</a:t>
              </a:r>
              <a:r>
                <a:rPr lang="en-US" sz="2000" dirty="0">
                  <a:latin typeface="Times New Roman" charset="0"/>
                </a:rPr>
                <a:t>.</a:t>
              </a:r>
            </a:p>
          </p:txBody>
        </p:sp>
      </p:grp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101600" y="5486400"/>
            <a:ext cx="8585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Aft>
                <a:spcPct val="50000"/>
              </a:spcAft>
              <a:buSzPct val="100000"/>
            </a:pPr>
            <a:r>
              <a:rPr lang="en-US" sz="2800" dirty="0">
                <a:latin typeface="Times New Roman" charset="0"/>
              </a:rPr>
              <a:t>	El </a:t>
            </a:r>
            <a:r>
              <a:rPr lang="en-US" sz="2800" dirty="0" err="1">
                <a:latin typeface="Times New Roman" charset="0"/>
              </a:rPr>
              <a:t>parámetro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</a:rPr>
              <a:t>e</a:t>
            </a:r>
            <a:r>
              <a:rPr lang="en-US" sz="2800" dirty="0">
                <a:latin typeface="Times New Roman" charset="0"/>
              </a:rPr>
              <a:t> es un </a:t>
            </a:r>
            <a:r>
              <a:rPr lang="en-US" sz="2800" dirty="0" err="1">
                <a:latin typeface="Times New Roman" charset="0"/>
              </a:rPr>
              <a:t>objeto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600" b="1" dirty="0" err="1"/>
              <a:t>MouseEvento</a:t>
            </a:r>
            <a:r>
              <a:rPr lang="en-US" sz="2800" dirty="0">
                <a:latin typeface="Times New Roman" charset="0"/>
              </a:rPr>
              <a:t>, que </a:t>
            </a:r>
            <a:r>
              <a:rPr lang="en-US" sz="2800" dirty="0" err="1">
                <a:latin typeface="Times New Roman" charset="0"/>
              </a:rPr>
              <a:t>provee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más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información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sobre</a:t>
            </a:r>
            <a:r>
              <a:rPr lang="en-US" sz="2800" dirty="0">
                <a:latin typeface="Times New Roman" charset="0"/>
              </a:rPr>
              <a:t> un </a:t>
            </a:r>
            <a:r>
              <a:rPr lang="en-US" sz="2800" dirty="0" err="1">
                <a:latin typeface="Times New Roman" charset="0"/>
              </a:rPr>
              <a:t>evento</a:t>
            </a:r>
            <a:r>
              <a:rPr lang="en-US" sz="2800" dirty="0">
                <a:latin typeface="Times New Roman" charset="0"/>
              </a:rPr>
              <a:t>, </a:t>
            </a:r>
            <a:r>
              <a:rPr lang="en-US" sz="2800" dirty="0" err="1">
                <a:latin typeface="Times New Roman" charset="0"/>
              </a:rPr>
              <a:t>como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ubicación</a:t>
            </a:r>
            <a:r>
              <a:rPr lang="en-US" sz="2800" dirty="0">
                <a:latin typeface="Times New Roman" charset="0"/>
              </a:rPr>
              <a:t> del mouse.  </a:t>
            </a:r>
          </a:p>
        </p:txBody>
      </p:sp>
      <p:sp>
        <p:nvSpPr>
          <p:cNvPr id="4101" name="Rectangle 18"/>
          <p:cNvSpPr>
            <a:spLocks noChangeArrowheads="1"/>
          </p:cNvSpPr>
          <p:nvPr/>
        </p:nvSpPr>
        <p:spPr bwMode="auto">
          <a:xfrm>
            <a:off x="482600" y="1155700"/>
            <a:ext cx="83566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/>
            <a:r>
              <a:rPr lang="en-US" sz="2800" dirty="0">
                <a:latin typeface="Times New Roman" charset="0"/>
              </a:rPr>
              <a:t>1.	El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/>
              <a:t> </a:t>
            </a:r>
            <a:r>
              <a:rPr lang="en-US" sz="2800" b="1" dirty="0"/>
              <a:t>run</a:t>
            </a:r>
            <a:r>
              <a:rPr lang="en-US" sz="2800" dirty="0">
                <a:latin typeface="Times New Roman" charset="0"/>
              </a:rPr>
              <a:t> debe </a:t>
            </a:r>
            <a:r>
              <a:rPr lang="en-US" sz="2800" dirty="0" err="1">
                <a:latin typeface="Times New Roman" charset="0"/>
              </a:rPr>
              <a:t>llamar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b="1" dirty="0" err="1"/>
              <a:t>agregarMouseListeners</a:t>
            </a:r>
            <a:endParaRPr lang="en-US" sz="2800" dirty="0">
              <a:latin typeface="Times New Roman" charset="0"/>
            </a:endParaRPr>
          </a:p>
          <a:p>
            <a:pPr marL="342900" indent="-342900"/>
            <a:r>
              <a:rPr lang="en-US" sz="2800" dirty="0">
                <a:latin typeface="Times New Roman" charset="0"/>
              </a:rPr>
              <a:t>2.	</a:t>
            </a:r>
            <a:r>
              <a:rPr lang="en-US" sz="2800" dirty="0" err="1">
                <a:latin typeface="Times New Roman" charset="0"/>
              </a:rPr>
              <a:t>Escribir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definiciones</a:t>
            </a:r>
            <a:r>
              <a:rPr lang="en-US" sz="2800" dirty="0">
                <a:latin typeface="Times New Roman" charset="0"/>
              </a:rPr>
              <a:t> de </a:t>
            </a:r>
            <a:r>
              <a:rPr lang="en-US" sz="2800" dirty="0" err="1">
                <a:latin typeface="Times New Roman" charset="0"/>
              </a:rPr>
              <a:t>cualquier</a:t>
            </a:r>
            <a:r>
              <a:rPr lang="en-US" sz="2800" dirty="0">
                <a:latin typeface="Times New Roman" charset="0"/>
              </a:rPr>
              <a:t> </a:t>
            </a:r>
            <a:r>
              <a:rPr lang="en-US" sz="2800" dirty="0" err="1">
                <a:latin typeface="Times New Roman" charset="0"/>
              </a:rPr>
              <a:t>método</a:t>
            </a:r>
            <a:r>
              <a:rPr lang="en-US" sz="2800" dirty="0">
                <a:latin typeface="Times New Roman" charset="0"/>
              </a:rPr>
              <a:t> listener que sea </a:t>
            </a:r>
            <a:r>
              <a:rPr lang="en-US" sz="2800" dirty="0" err="1">
                <a:latin typeface="Times New Roman" charset="0"/>
              </a:rPr>
              <a:t>necesario</a:t>
            </a:r>
            <a:r>
              <a:rPr lang="en-US" sz="2800" dirty="0">
                <a:latin typeface="Times New Roman" charset="0"/>
              </a:rPr>
              <a:t>.</a:t>
            </a:r>
          </a:p>
        </p:txBody>
      </p:sp>
      <p:sp>
        <p:nvSpPr>
          <p:cNvPr id="4102" name="Text Box 21"/>
          <p:cNvSpPr txBox="1">
            <a:spLocks noChangeArrowheads="1"/>
          </p:cNvSpPr>
          <p:nvPr/>
        </p:nvSpPr>
        <p:spPr bwMode="auto">
          <a:xfrm>
            <a:off x="-1" y="6521450"/>
            <a:ext cx="50823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Usando</a:t>
            </a:r>
            <a:r>
              <a:rPr lang="en-US" i="1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porciones</a:t>
            </a:r>
            <a:r>
              <a:rPr lang="en-US" i="1" dirty="0">
                <a:latin typeface="Times New Roman" charset="0"/>
              </a:rPr>
              <a:t> de las </a:t>
            </a:r>
            <a:r>
              <a:rPr lang="en-US" i="1" dirty="0" err="1">
                <a:latin typeface="Times New Roman" charset="0"/>
              </a:rPr>
              <a:t>diapositivas</a:t>
            </a:r>
            <a:r>
              <a:rPr lang="en-US" i="1" dirty="0">
                <a:latin typeface="Times New Roman" charset="0"/>
              </a:rPr>
              <a:t> de Eric Roberts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Respuestas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eventos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mouse</a:t>
            </a:r>
          </a:p>
        </p:txBody>
      </p:sp>
    </p:spTree>
    <p:extLst>
      <p:ext uri="{BB962C8B-B14F-4D97-AF65-F5344CB8AC3E}">
        <p14:creationId xmlns:p14="http://schemas.microsoft.com/office/powerpoint/2010/main" val="82703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7902</TotalTime>
  <Words>781</Words>
  <Application>Microsoft Macintosh PowerPoint</Application>
  <PresentationFormat>On-screen Show (4:3)</PresentationFormat>
  <Paragraphs>146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Century Gothic</vt:lpstr>
      <vt:lpstr>Chalkboard</vt:lpstr>
      <vt:lpstr>Courier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Colin Kincaid</cp:lastModifiedBy>
  <cp:revision>45</cp:revision>
  <cp:lastPrinted>2019-07-01T13:49:17Z</cp:lastPrinted>
  <dcterms:created xsi:type="dcterms:W3CDTF">2016-06-23T10:30:28Z</dcterms:created>
  <dcterms:modified xsi:type="dcterms:W3CDTF">2019-07-01T17:16:03Z</dcterms:modified>
</cp:coreProperties>
</file>